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</p:sldMasterIdLst>
  <p:sldIdLst>
    <p:sldId id="256" r:id="rId5"/>
  </p:sldIdLst>
  <p:sldSz cx="21383625" cy="30240288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94E"/>
    <a:srgbClr val="CDE1D8"/>
    <a:srgbClr val="003464"/>
    <a:srgbClr val="003465"/>
    <a:srgbClr val="1C9CD9"/>
    <a:srgbClr val="1FA1DC"/>
    <a:srgbClr val="CCEBF0"/>
    <a:srgbClr val="FEF4D1"/>
    <a:srgbClr val="E52E20"/>
    <a:srgbClr val="0048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806CB1-C4FC-4BE1-B3EC-23A4CAE6B65E}" v="13" dt="2026-03-04T10:33:33.746"/>
    <p1510:client id="{EFC47EBB-0FE3-4D25-8118-933919E60167}" v="68" dt="2026-03-03T11:45:06.7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6283" autoAdjust="0"/>
  </p:normalViewPr>
  <p:slideViewPr>
    <p:cSldViewPr snapToGrid="0">
      <p:cViewPr varScale="1">
        <p:scale>
          <a:sx n="26" d="100"/>
          <a:sy n="26" d="100"/>
        </p:scale>
        <p:origin x="217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49049"/>
            <a:ext cx="18176081" cy="10528100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883154"/>
            <a:ext cx="16037719" cy="7301067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753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96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0015"/>
            <a:ext cx="4610844" cy="256272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0015"/>
            <a:ext cx="13565237" cy="256272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0536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3395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590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39080"/>
            <a:ext cx="18443377" cy="12579118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37201"/>
            <a:ext cx="18443377" cy="661506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66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0077"/>
            <a:ext cx="9088041" cy="19187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0077"/>
            <a:ext cx="9088041" cy="19187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974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0022"/>
            <a:ext cx="18443377" cy="58450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13073"/>
            <a:ext cx="9046274" cy="3633032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46105"/>
            <a:ext cx="9046274" cy="162471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13073"/>
            <a:ext cx="9090826" cy="3633032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46105"/>
            <a:ext cx="9090826" cy="162471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715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86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165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6019"/>
            <a:ext cx="6896776" cy="7056067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4048"/>
            <a:ext cx="10825460" cy="21490205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72087"/>
            <a:ext cx="6896776" cy="16807162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183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6019"/>
            <a:ext cx="6896776" cy="7056067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4048"/>
            <a:ext cx="10825460" cy="21490205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72087"/>
            <a:ext cx="6896776" cy="16807162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36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0022"/>
            <a:ext cx="18443377" cy="5845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0077"/>
            <a:ext cx="18443377" cy="19187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28274"/>
            <a:ext cx="4811316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28274"/>
            <a:ext cx="7216973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28274"/>
            <a:ext cx="4811316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Rectángulo 8">
            <a:extLst>
              <a:ext uri="{FF2B5EF4-FFF2-40B4-BE49-F238E27FC236}">
                <a16:creationId xmlns:a16="http://schemas.microsoft.com/office/drawing/2014/main" id="{72EFEEAF-CA0B-9224-D203-907ACEB7917E}"/>
              </a:ext>
            </a:extLst>
          </p:cNvPr>
          <p:cNvSpPr/>
          <p:nvPr userDrawn="1"/>
        </p:nvSpPr>
        <p:spPr>
          <a:xfrm>
            <a:off x="1" y="5"/>
            <a:ext cx="21383625" cy="3024028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896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FEFAE3-F043-F895-B9E4-A93FF98CCF1A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10439799" y="44824"/>
            <a:ext cx="533216" cy="119392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CH" sz="776">
                <a:solidFill>
                  <a:srgbClr val="93979B">
                    <a:alpha val="50000"/>
                  </a:srgbClr>
                </a:solidFill>
                <a:latin typeface="Jost" pitchFamily="2" charset="0"/>
                <a:ea typeface="Jost" pitchFamily="2" charset="0"/>
              </a:rPr>
              <a:t>Confidential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7CC3DF-C1A1-6ABA-16DB-24326D70382A}"/>
              </a:ext>
            </a:extLst>
          </p:cNvPr>
          <p:cNvSpPr/>
          <p:nvPr userDrawn="1"/>
        </p:nvSpPr>
        <p:spPr>
          <a:xfrm>
            <a:off x="20715387" y="3810000"/>
            <a:ext cx="668238" cy="26430288"/>
          </a:xfrm>
          <a:prstGeom prst="rect">
            <a:avLst/>
          </a:prstGeom>
          <a:solidFill>
            <a:srgbClr val="0079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896"/>
          </a:p>
        </p:txBody>
      </p:sp>
    </p:spTree>
    <p:extLst>
      <p:ext uri="{BB962C8B-B14F-4D97-AF65-F5344CB8AC3E}">
        <p14:creationId xmlns:p14="http://schemas.microsoft.com/office/powerpoint/2010/main" val="226624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Rectángulo: esquinas redondeadas 89">
            <a:extLst>
              <a:ext uri="{FF2B5EF4-FFF2-40B4-BE49-F238E27FC236}">
                <a16:creationId xmlns:a16="http://schemas.microsoft.com/office/drawing/2014/main" id="{60653E0C-57B1-1D1E-9E15-79609A8E8622}"/>
              </a:ext>
            </a:extLst>
          </p:cNvPr>
          <p:cNvSpPr/>
          <p:nvPr/>
        </p:nvSpPr>
        <p:spPr>
          <a:xfrm>
            <a:off x="308337" y="7155595"/>
            <a:ext cx="20322917" cy="339141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94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F01FF5C0-9B7C-39C9-042A-A252A8FA69FB}"/>
              </a:ext>
            </a:extLst>
          </p:cNvPr>
          <p:cNvGrpSpPr/>
          <p:nvPr/>
        </p:nvGrpSpPr>
        <p:grpSpPr>
          <a:xfrm>
            <a:off x="330458" y="3795254"/>
            <a:ext cx="20322918" cy="2835790"/>
            <a:chOff x="948951" y="5311407"/>
            <a:chExt cx="28182133" cy="4017356"/>
          </a:xfrm>
        </p:grpSpPr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96A9CA37-7CA0-7DB4-F0B4-1E90F9F48D5D}"/>
                </a:ext>
              </a:extLst>
            </p:cNvPr>
            <p:cNvSpPr/>
            <p:nvPr/>
          </p:nvSpPr>
          <p:spPr>
            <a:xfrm>
              <a:off x="948951" y="5311407"/>
              <a:ext cx="28182133" cy="4017356"/>
            </a:xfrm>
            <a:prstGeom prst="rect">
              <a:avLst/>
            </a:prstGeom>
            <a:solidFill>
              <a:srgbClr val="00794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sz="897"/>
            </a:p>
          </p:txBody>
        </p:sp>
        <p:sp>
          <p:nvSpPr>
            <p:cNvPr id="6" name="Text Box 40">
              <a:extLst>
                <a:ext uri="{FF2B5EF4-FFF2-40B4-BE49-F238E27FC236}">
                  <a16:creationId xmlns:a16="http://schemas.microsoft.com/office/drawing/2014/main" id="{C3BB7B5C-1A57-BE4B-681B-1603B4D757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56" y="7374413"/>
              <a:ext cx="24085360" cy="13829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195243" tIns="195243" rIns="195243" bIns="195243" anchor="ctr"/>
            <a:lstStyle>
              <a:lvl1pPr defTabSz="192088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 defTabSz="192088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defTabSz="192088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defTabSz="192088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defTabSz="192088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defTabSz="192088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defTabSz="192088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defTabSz="192088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defTabSz="192088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AU" sz="2117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Authors, FIRST NAME INITIAL, SURNAME, presenting author(s) underlined, Affiliations1 numbered in superscript)</a:t>
              </a:r>
            </a:p>
            <a:p>
              <a:pPr>
                <a:spcBef>
                  <a:spcPct val="20000"/>
                </a:spcBef>
              </a:pPr>
              <a:r>
                <a:rPr lang="en-AU" sz="1935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e.g. </a:t>
              </a:r>
              <a:r>
                <a:rPr lang="en-AU" sz="1935" u="sng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B. SMITH</a:t>
              </a:r>
              <a:r>
                <a:rPr lang="en-US" sz="1935" u="sng" baseline="30000" dirty="0">
                  <a:solidFill>
                    <a:schemeClr val="bg1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 </a:t>
              </a:r>
              <a:r>
                <a:rPr lang="en-US" sz="1935" baseline="30000" dirty="0">
                  <a:solidFill>
                    <a:schemeClr val="bg1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1</a:t>
              </a:r>
              <a:r>
                <a:rPr lang="en-AU" sz="1935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N. HARRISON</a:t>
              </a:r>
              <a:r>
                <a:rPr lang="en-US" sz="1935" baseline="30000" dirty="0">
                  <a:solidFill>
                    <a:schemeClr val="bg1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 2 </a:t>
              </a:r>
              <a:r>
                <a:rPr lang="en-US" sz="1935" baseline="30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AU" sz="1935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and P. MATTHEWS</a:t>
              </a:r>
              <a:r>
                <a:rPr lang="en-US" sz="1935" baseline="30000" dirty="0">
                  <a:solidFill>
                    <a:schemeClr val="bg1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2</a:t>
              </a:r>
              <a:endParaRPr lang="en-AU" sz="193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spcBef>
                  <a:spcPct val="20000"/>
                </a:spcBef>
              </a:pPr>
              <a:r>
                <a:rPr lang="en-AU" sz="1935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 University of New South Wales, Sydney, Australia</a:t>
              </a:r>
            </a:p>
            <a:p>
              <a:pPr>
                <a:spcBef>
                  <a:spcPct val="20000"/>
                </a:spcBef>
              </a:pPr>
              <a:r>
                <a:rPr lang="en-AU" sz="1935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 Royal Brisbane Hospital, Brisbane, Australia</a:t>
              </a:r>
            </a:p>
          </p:txBody>
        </p:sp>
        <p:sp>
          <p:nvSpPr>
            <p:cNvPr id="7" name="Text Box 2">
              <a:extLst>
                <a:ext uri="{FF2B5EF4-FFF2-40B4-BE49-F238E27FC236}">
                  <a16:creationId xmlns:a16="http://schemas.microsoft.com/office/drawing/2014/main" id="{69318006-18D0-F58E-C70D-9D692FFD8F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2793" y="5538104"/>
              <a:ext cx="22464347" cy="1100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tx1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289274" tIns="289274" rIns="289274" bIns="289274" anchor="ctr"/>
            <a:lstStyle>
              <a:lvl1pPr defTabSz="192088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 defTabSz="192088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defTabSz="192088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defTabSz="192088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defTabSz="192088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defTabSz="192088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defTabSz="192088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defTabSz="192088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defTabSz="192088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GB" sz="7197" b="1" spc="908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Poster title goes here</a:t>
              </a:r>
              <a:endParaRPr lang="en-AU" sz="7197" spc="908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ctángulo 1">
            <a:extLst>
              <a:ext uri="{FF2B5EF4-FFF2-40B4-BE49-F238E27FC236}">
                <a16:creationId xmlns:a16="http://schemas.microsoft.com/office/drawing/2014/main" id="{F1627C7F-0AB6-6F63-ED4F-EF6E33C8D587}"/>
              </a:ext>
            </a:extLst>
          </p:cNvPr>
          <p:cNvSpPr/>
          <p:nvPr/>
        </p:nvSpPr>
        <p:spPr>
          <a:xfrm>
            <a:off x="1" y="0"/>
            <a:ext cx="18097500" cy="3587320"/>
          </a:xfrm>
          <a:prstGeom prst="rect">
            <a:avLst/>
          </a:prstGeom>
          <a:solidFill>
            <a:srgbClr val="00794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ECB0E31-5BCD-2C1A-97A8-59744ACA166B}"/>
              </a:ext>
            </a:extLst>
          </p:cNvPr>
          <p:cNvSpPr txBox="1"/>
          <p:nvPr/>
        </p:nvSpPr>
        <p:spPr>
          <a:xfrm>
            <a:off x="679848" y="342900"/>
            <a:ext cx="1536089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6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TEACH </a:t>
            </a:r>
            <a:r>
              <a:rPr lang="es-ES_tradnl" sz="6600" dirty="0">
                <a:solidFill>
                  <a:schemeClr val="bg1"/>
                </a:solidFill>
                <a:latin typeface="Century Gothic" panose="020B0502020202020204" pitchFamily="34" charset="0"/>
              </a:rPr>
              <a:t>PEOPLE </a:t>
            </a:r>
            <a:r>
              <a:rPr lang="es-ES_tradnl" sz="6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WHAT</a:t>
            </a:r>
            <a:r>
              <a:rPr lang="es-ES_tradnl" sz="66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6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YOU LEARNED </a:t>
            </a:r>
            <a:br>
              <a:rPr lang="en-US" sz="6600" b="1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en-US" sz="6600" dirty="0">
                <a:solidFill>
                  <a:schemeClr val="bg1"/>
                </a:solidFill>
                <a:latin typeface="Century Gothic" panose="020B0502020202020204" pitchFamily="34" charset="0"/>
              </a:rPr>
              <a:t>IN 5 SECONDS </a:t>
            </a:r>
            <a:br>
              <a:rPr lang="en-US" sz="66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5400" dirty="0">
                <a:solidFill>
                  <a:schemeClr val="bg1"/>
                </a:solidFill>
                <a:latin typeface="Century Gothic" panose="020B0502020202020204" pitchFamily="34" charset="0"/>
              </a:rPr>
              <a:t>(takeaway, not title)</a:t>
            </a:r>
            <a:endParaRPr lang="es-ES" sz="88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es-ES" sz="6600" dirty="0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BE4693FD-3A5F-F2F4-3680-44AC8234B4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8942" y="33216"/>
            <a:ext cx="3755475" cy="3587320"/>
          </a:xfrm>
          <a:prstGeom prst="rect">
            <a:avLst/>
          </a:prstGeom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F382D332-35F3-C608-7A82-84300C0155D4}"/>
              </a:ext>
            </a:extLst>
          </p:cNvPr>
          <p:cNvSpPr/>
          <p:nvPr/>
        </p:nvSpPr>
        <p:spPr>
          <a:xfrm>
            <a:off x="449173" y="7538161"/>
            <a:ext cx="5064907" cy="80021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4600" dirty="0">
                <a:solidFill>
                  <a:srgbClr val="00794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Background</a:t>
            </a:r>
            <a:r>
              <a:rPr lang="en-US" sz="4600" b="1" dirty="0">
                <a:solidFill>
                  <a:srgbClr val="2D53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sz="4600" dirty="0">
              <a:solidFill>
                <a:srgbClr val="2D538D"/>
              </a:solidFill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E19BF32D-8239-5EDD-754A-27B27E0A794B}"/>
              </a:ext>
            </a:extLst>
          </p:cNvPr>
          <p:cNvSpPr/>
          <p:nvPr/>
        </p:nvSpPr>
        <p:spPr>
          <a:xfrm>
            <a:off x="723945" y="8899465"/>
            <a:ext cx="196948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2097" eaLnBrk="0" hangingPunct="0">
              <a:spcBef>
                <a:spcPct val="50000"/>
              </a:spcBef>
            </a:pPr>
            <a:r>
              <a:rPr lang="en-AU" sz="2400" dirty="0">
                <a:solidFill>
                  <a:srgbClr val="9EAD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70,000 people needed a portrait-orientation style layout for #betterposter, according to the Open Science Framework downloads counts.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C05C33CC-0BFA-0BCA-4DB3-11EC46939D26}"/>
              </a:ext>
            </a:extLst>
          </p:cNvPr>
          <p:cNvSpPr/>
          <p:nvPr/>
        </p:nvSpPr>
        <p:spPr>
          <a:xfrm>
            <a:off x="585623" y="10985909"/>
            <a:ext cx="6772578" cy="80021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4600" dirty="0">
                <a:solidFill>
                  <a:srgbClr val="00794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Results</a:t>
            </a:r>
            <a:r>
              <a:rPr lang="en-US" sz="4600" b="1" dirty="0">
                <a:solidFill>
                  <a:srgbClr val="2D53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sz="4600" dirty="0">
              <a:solidFill>
                <a:srgbClr val="2D538D"/>
              </a:solidFill>
            </a:endParaRPr>
          </a:p>
        </p:txBody>
      </p: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B19B6DF8-B058-7D29-F4FA-BDD7C35CB2C8}"/>
              </a:ext>
            </a:extLst>
          </p:cNvPr>
          <p:cNvCxnSpPr>
            <a:cxnSpLocks/>
          </p:cNvCxnSpPr>
          <p:nvPr/>
        </p:nvCxnSpPr>
        <p:spPr>
          <a:xfrm>
            <a:off x="-39414" y="17819076"/>
            <a:ext cx="20458233" cy="0"/>
          </a:xfrm>
          <a:prstGeom prst="line">
            <a:avLst/>
          </a:prstGeom>
          <a:ln w="47625">
            <a:solidFill>
              <a:srgbClr val="014289">
                <a:alpha val="46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ángulo 28">
            <a:extLst>
              <a:ext uri="{FF2B5EF4-FFF2-40B4-BE49-F238E27FC236}">
                <a16:creationId xmlns:a16="http://schemas.microsoft.com/office/drawing/2014/main" id="{C17E9B1A-1144-4F2E-54FE-9FE823440ACF}"/>
              </a:ext>
            </a:extLst>
          </p:cNvPr>
          <p:cNvSpPr/>
          <p:nvPr/>
        </p:nvSpPr>
        <p:spPr>
          <a:xfrm>
            <a:off x="449173" y="12522217"/>
            <a:ext cx="71006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dirty="0">
                <a:solidFill>
                  <a:srgbClr val="9EAD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 1: Quickly explain what the graph shows. Help people think</a:t>
            </a: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19A9185D-CB20-55AD-74AE-AE205DC33324}"/>
              </a:ext>
            </a:extLst>
          </p:cNvPr>
          <p:cNvSpPr/>
          <p:nvPr/>
        </p:nvSpPr>
        <p:spPr>
          <a:xfrm>
            <a:off x="7692295" y="12502688"/>
            <a:ext cx="64393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dirty="0">
                <a:solidFill>
                  <a:srgbClr val="9EAD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 2: Big figures are easier to skim at a distance and more </a:t>
            </a:r>
            <a:r>
              <a:rPr lang="en-AU" sz="2400" dirty="0" err="1">
                <a:solidFill>
                  <a:srgbClr val="9EAD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accesible</a:t>
            </a:r>
            <a:endParaRPr lang="en-AU" sz="2400" dirty="0">
              <a:solidFill>
                <a:srgbClr val="9EAD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C18901A5-BB09-A750-04D0-60196BB253EF}"/>
              </a:ext>
            </a:extLst>
          </p:cNvPr>
          <p:cNvSpPr/>
          <p:nvPr/>
        </p:nvSpPr>
        <p:spPr>
          <a:xfrm>
            <a:off x="14521428" y="12364662"/>
            <a:ext cx="605089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dirty="0">
                <a:solidFill>
                  <a:srgbClr val="9EAD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 3: Big figures are easier to skim at a distance and more </a:t>
            </a:r>
            <a:r>
              <a:rPr lang="en-AU" sz="2400" dirty="0" err="1">
                <a:solidFill>
                  <a:srgbClr val="9EAD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accesible</a:t>
            </a:r>
            <a:endParaRPr lang="en-AU" sz="2400" dirty="0">
              <a:solidFill>
                <a:srgbClr val="9EAD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" name="Imagen 33">
            <a:extLst>
              <a:ext uri="{FF2B5EF4-FFF2-40B4-BE49-F238E27FC236}">
                <a16:creationId xmlns:a16="http://schemas.microsoft.com/office/drawing/2014/main" id="{739B2907-DB93-3DFB-FADF-5F79E6897C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003" y="13774649"/>
            <a:ext cx="3701828" cy="3701828"/>
          </a:xfrm>
          <a:prstGeom prst="rect">
            <a:avLst/>
          </a:prstGeom>
        </p:spPr>
      </p:pic>
      <p:pic>
        <p:nvPicPr>
          <p:cNvPr id="37" name="Imagen 36">
            <a:extLst>
              <a:ext uri="{FF2B5EF4-FFF2-40B4-BE49-F238E27FC236}">
                <a16:creationId xmlns:a16="http://schemas.microsoft.com/office/drawing/2014/main" id="{732E43AD-8850-BF99-83B9-D601896C59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908" y="13704807"/>
            <a:ext cx="5263447" cy="3947194"/>
          </a:xfrm>
          <a:prstGeom prst="rect">
            <a:avLst/>
          </a:prstGeom>
        </p:spPr>
      </p:pic>
      <p:pic>
        <p:nvPicPr>
          <p:cNvPr id="38" name="Imagen 37">
            <a:extLst>
              <a:ext uri="{FF2B5EF4-FFF2-40B4-BE49-F238E27FC236}">
                <a16:creationId xmlns:a16="http://schemas.microsoft.com/office/drawing/2014/main" id="{2C5A6226-7AFB-704D-758A-1166D9D300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521428" y="13944217"/>
            <a:ext cx="5352672" cy="3707782"/>
          </a:xfrm>
          <a:prstGeom prst="rect">
            <a:avLst/>
          </a:prstGeom>
        </p:spPr>
      </p:pic>
      <p:sp>
        <p:nvSpPr>
          <p:cNvPr id="40" name="Rectángulo 39">
            <a:extLst>
              <a:ext uri="{FF2B5EF4-FFF2-40B4-BE49-F238E27FC236}">
                <a16:creationId xmlns:a16="http://schemas.microsoft.com/office/drawing/2014/main" id="{7DEBABB9-74AB-FDD7-2E70-3729DEAD4073}"/>
              </a:ext>
            </a:extLst>
          </p:cNvPr>
          <p:cNvSpPr/>
          <p:nvPr/>
        </p:nvSpPr>
        <p:spPr>
          <a:xfrm>
            <a:off x="585623" y="18352092"/>
            <a:ext cx="6772578" cy="80021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4600" dirty="0">
                <a:solidFill>
                  <a:srgbClr val="00794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Method</a:t>
            </a:r>
            <a:endParaRPr lang="es-ES" sz="4600" dirty="0">
              <a:solidFill>
                <a:srgbClr val="00794E"/>
              </a:solidFill>
            </a:endParaRP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7459F4EA-4D2E-8B6A-FB87-E525DEE27CFE}"/>
              </a:ext>
            </a:extLst>
          </p:cNvPr>
          <p:cNvSpPr/>
          <p:nvPr/>
        </p:nvSpPr>
        <p:spPr>
          <a:xfrm>
            <a:off x="498049" y="20040371"/>
            <a:ext cx="786224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8972" indent="-398972" defTabSz="952097" eaLnBrk="0" hangingPunct="0">
              <a:buSzPct val="60000"/>
            </a:pPr>
            <a:r>
              <a:rPr lang="en-AU" sz="2400" dirty="0">
                <a:solidFill>
                  <a:srgbClr val="9EAD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 for making a successful poster…</a:t>
            </a:r>
          </a:p>
          <a:p>
            <a:pPr marL="691998" indent="-691998" defTabSz="952097" eaLnBrk="0" hangingPunct="0">
              <a:buFont typeface="Arial"/>
              <a:buChar char="•"/>
            </a:pPr>
            <a:r>
              <a:rPr lang="en-AU" sz="2400" dirty="0">
                <a:solidFill>
                  <a:srgbClr val="9EAD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Re-write your paper into poster format i.e.. simplify everything, avoid data overkill. </a:t>
            </a:r>
          </a:p>
          <a:p>
            <a:pPr marL="691998" indent="-691998" defTabSz="952097" eaLnBrk="0" hangingPunct="0">
              <a:buFont typeface="Arial"/>
              <a:buChar char="•"/>
            </a:pPr>
            <a:r>
              <a:rPr lang="en-AU" sz="2400" dirty="0">
                <a:solidFill>
                  <a:srgbClr val="9EAD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Headings of more than 6 words should be in upper and lower case, not all capitals. Simplify the titles.</a:t>
            </a:r>
          </a:p>
          <a:p>
            <a:pPr marL="691998" indent="-691998" defTabSz="952097" eaLnBrk="0" hangingPunct="0">
              <a:buFont typeface="Arial"/>
              <a:buChar char="•"/>
            </a:pPr>
            <a:r>
              <a:rPr lang="en-AU" sz="2400" dirty="0">
                <a:solidFill>
                  <a:srgbClr val="9EAD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 not to write whole sentences in capitals or underline to stress your point, use </a:t>
            </a:r>
            <a:r>
              <a:rPr lang="en-AU" sz="2400" b="1" dirty="0">
                <a:solidFill>
                  <a:srgbClr val="9EAD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en-AU" sz="2400" dirty="0">
                <a:solidFill>
                  <a:srgbClr val="9EAD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characters instead.</a:t>
            </a:r>
          </a:p>
          <a:p>
            <a:pPr marL="691998" indent="-691998" defTabSz="952097" eaLnBrk="0" hangingPunct="0">
              <a:buFont typeface="Arial"/>
              <a:buChar char="•"/>
            </a:pPr>
            <a:r>
              <a:rPr lang="en-AU" sz="2400" dirty="0">
                <a:solidFill>
                  <a:srgbClr val="9EAD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images/graphics if possible. Don</a:t>
            </a:r>
            <a:r>
              <a:rPr lang="ja-JP" altLang="en-AU" sz="2400" dirty="0">
                <a:solidFill>
                  <a:srgbClr val="9EAD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sz="2400" dirty="0">
                <a:solidFill>
                  <a:srgbClr val="9EAD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overcrowd your poster.</a:t>
            </a:r>
          </a:p>
          <a:p>
            <a:pPr marL="691998" indent="-691998" defTabSz="952097" eaLnBrk="0" hangingPunct="0">
              <a:buFont typeface="Arial"/>
              <a:buChar char="•"/>
            </a:pPr>
            <a:r>
              <a:rPr lang="en-AU" sz="2400" dirty="0">
                <a:solidFill>
                  <a:srgbClr val="9EAD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check and get someone else to proof-read.</a:t>
            </a:r>
            <a:endParaRPr lang="en-US" sz="2400" dirty="0">
              <a:solidFill>
                <a:srgbClr val="9EAD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CCD403AE-5F6B-C2B2-EDD1-E77AC2FE6739}"/>
              </a:ext>
            </a:extLst>
          </p:cNvPr>
          <p:cNvCxnSpPr>
            <a:cxnSpLocks/>
          </p:cNvCxnSpPr>
          <p:nvPr/>
        </p:nvCxnSpPr>
        <p:spPr>
          <a:xfrm>
            <a:off x="169852" y="24308743"/>
            <a:ext cx="20461402" cy="13140"/>
          </a:xfrm>
          <a:prstGeom prst="line">
            <a:avLst/>
          </a:prstGeom>
          <a:ln w="47625">
            <a:solidFill>
              <a:srgbClr val="014289">
                <a:alpha val="46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" name="Imagen 52">
            <a:extLst>
              <a:ext uri="{FF2B5EF4-FFF2-40B4-BE49-F238E27FC236}">
                <a16:creationId xmlns:a16="http://schemas.microsoft.com/office/drawing/2014/main" id="{8232248E-686E-EED6-713C-C3632F8079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751" y="19454636"/>
            <a:ext cx="4648931" cy="4648931"/>
          </a:xfrm>
          <a:prstGeom prst="rect">
            <a:avLst/>
          </a:prstGeom>
        </p:spPr>
      </p:pic>
      <p:pic>
        <p:nvPicPr>
          <p:cNvPr id="76" name="Imagen 75">
            <a:extLst>
              <a:ext uri="{FF2B5EF4-FFF2-40B4-BE49-F238E27FC236}">
                <a16:creationId xmlns:a16="http://schemas.microsoft.com/office/drawing/2014/main" id="{435EDD52-4EF5-1194-4680-A2B94D883F9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3392" y="19668726"/>
            <a:ext cx="5569101" cy="3712734"/>
          </a:xfrm>
          <a:prstGeom prst="rect">
            <a:avLst/>
          </a:prstGeom>
        </p:spPr>
      </p:pic>
      <p:sp>
        <p:nvSpPr>
          <p:cNvPr id="77" name="Rectángulo: esquinas redondeadas 76">
            <a:extLst>
              <a:ext uri="{FF2B5EF4-FFF2-40B4-BE49-F238E27FC236}">
                <a16:creationId xmlns:a16="http://schemas.microsoft.com/office/drawing/2014/main" id="{511449D0-FC3D-1BB5-3934-D82ECAF85063}"/>
              </a:ext>
            </a:extLst>
          </p:cNvPr>
          <p:cNvSpPr/>
          <p:nvPr/>
        </p:nvSpPr>
        <p:spPr>
          <a:xfrm>
            <a:off x="169852" y="24511037"/>
            <a:ext cx="20461402" cy="2832806"/>
          </a:xfrm>
          <a:prstGeom prst="roundRect">
            <a:avLst/>
          </a:prstGeom>
          <a:solidFill>
            <a:srgbClr val="BFE2E0">
              <a:alpha val="10000"/>
            </a:srgbClr>
          </a:solidFill>
          <a:ln w="38100">
            <a:solidFill>
              <a:srgbClr val="0079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8" name="Rectángulo 77">
            <a:extLst>
              <a:ext uri="{FF2B5EF4-FFF2-40B4-BE49-F238E27FC236}">
                <a16:creationId xmlns:a16="http://schemas.microsoft.com/office/drawing/2014/main" id="{5A1527B1-060E-D125-3FD8-6BAF324B4504}"/>
              </a:ext>
            </a:extLst>
          </p:cNvPr>
          <p:cNvSpPr/>
          <p:nvPr/>
        </p:nvSpPr>
        <p:spPr>
          <a:xfrm>
            <a:off x="723945" y="24884310"/>
            <a:ext cx="9194845" cy="80021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4600" dirty="0">
                <a:solidFill>
                  <a:srgbClr val="00794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Summary/ Highlights</a:t>
            </a:r>
            <a:endParaRPr lang="es-ES" sz="4600" dirty="0">
              <a:solidFill>
                <a:srgbClr val="00794E"/>
              </a:solidFill>
            </a:endParaRPr>
          </a:p>
        </p:txBody>
      </p:sp>
      <p:sp>
        <p:nvSpPr>
          <p:cNvPr id="79" name="Rectángulo 78">
            <a:extLst>
              <a:ext uri="{FF2B5EF4-FFF2-40B4-BE49-F238E27FC236}">
                <a16:creationId xmlns:a16="http://schemas.microsoft.com/office/drawing/2014/main" id="{C3E4F9EF-0D22-FDAC-C6C7-C17270B06D20}"/>
              </a:ext>
            </a:extLst>
          </p:cNvPr>
          <p:cNvSpPr/>
          <p:nvPr/>
        </p:nvSpPr>
        <p:spPr>
          <a:xfrm>
            <a:off x="585623" y="26221674"/>
            <a:ext cx="196939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2097" eaLnBrk="0" hangingPunct="0">
              <a:spcBef>
                <a:spcPct val="50000"/>
              </a:spcBef>
            </a:pPr>
            <a:r>
              <a:rPr lang="en-CA" sz="2400" dirty="0">
                <a:solidFill>
                  <a:srgbClr val="9EAD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is only one interpretation of findings that suggest effective posters are uncluttered, have big figures &amp; text, and include a callout boxes with takeaways. It is missing your personality and creative flair.</a:t>
            </a:r>
            <a:endParaRPr lang="en-AU" sz="2400" dirty="0">
              <a:solidFill>
                <a:srgbClr val="9EAD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Rectángulo 80">
            <a:extLst>
              <a:ext uri="{FF2B5EF4-FFF2-40B4-BE49-F238E27FC236}">
                <a16:creationId xmlns:a16="http://schemas.microsoft.com/office/drawing/2014/main" id="{170EA38B-2207-0B38-B9F2-82630EF84B10}"/>
              </a:ext>
            </a:extLst>
          </p:cNvPr>
          <p:cNvSpPr/>
          <p:nvPr/>
        </p:nvSpPr>
        <p:spPr>
          <a:xfrm>
            <a:off x="777219" y="27617915"/>
            <a:ext cx="6772578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94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References</a:t>
            </a:r>
            <a:endParaRPr lang="es-ES" sz="1100" dirty="0">
              <a:solidFill>
                <a:srgbClr val="00794E"/>
              </a:solidFill>
            </a:endParaRPr>
          </a:p>
        </p:txBody>
      </p:sp>
      <p:sp>
        <p:nvSpPr>
          <p:cNvPr id="82" name="Rectángulo 81">
            <a:extLst>
              <a:ext uri="{FF2B5EF4-FFF2-40B4-BE49-F238E27FC236}">
                <a16:creationId xmlns:a16="http://schemas.microsoft.com/office/drawing/2014/main" id="{0700FE60-9AD9-2E52-D8ED-EE229911B6DA}"/>
              </a:ext>
            </a:extLst>
          </p:cNvPr>
          <p:cNvSpPr/>
          <p:nvPr/>
        </p:nvSpPr>
        <p:spPr>
          <a:xfrm>
            <a:off x="644962" y="28524642"/>
            <a:ext cx="100087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dirty="0">
                <a:solidFill>
                  <a:srgbClr val="0079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</a:t>
            </a:r>
            <a:br>
              <a:rPr lang="en-AU" sz="1600" dirty="0">
                <a:solidFill>
                  <a:srgbClr val="01428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AU" sz="1600" dirty="0">
                <a:solidFill>
                  <a:srgbClr val="01428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AU" sz="1600" dirty="0">
              <a:solidFill>
                <a:srgbClr val="00794E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83" name="Rectángulo 82">
            <a:extLst>
              <a:ext uri="{FF2B5EF4-FFF2-40B4-BE49-F238E27FC236}">
                <a16:creationId xmlns:a16="http://schemas.microsoft.com/office/drawing/2014/main" id="{FD96A243-EAC1-7946-4A91-C2A184929034}"/>
              </a:ext>
            </a:extLst>
          </p:cNvPr>
          <p:cNvSpPr/>
          <p:nvPr/>
        </p:nvSpPr>
        <p:spPr>
          <a:xfrm>
            <a:off x="11855681" y="27617915"/>
            <a:ext cx="4872263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94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Contact information</a:t>
            </a:r>
            <a:endParaRPr lang="es-ES" sz="3200" dirty="0">
              <a:solidFill>
                <a:srgbClr val="00794E"/>
              </a:solidFill>
            </a:endParaRPr>
          </a:p>
        </p:txBody>
      </p:sp>
      <p:sp>
        <p:nvSpPr>
          <p:cNvPr id="84" name="Rectángulo 83">
            <a:extLst>
              <a:ext uri="{FF2B5EF4-FFF2-40B4-BE49-F238E27FC236}">
                <a16:creationId xmlns:a16="http://schemas.microsoft.com/office/drawing/2014/main" id="{D5FED92E-154B-A949-45C2-DE6C09C2AD7D}"/>
              </a:ext>
            </a:extLst>
          </p:cNvPr>
          <p:cNvSpPr/>
          <p:nvPr/>
        </p:nvSpPr>
        <p:spPr>
          <a:xfrm>
            <a:off x="11855681" y="28524642"/>
            <a:ext cx="70253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dirty="0">
                <a:solidFill>
                  <a:srgbClr val="0079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</a:t>
            </a:r>
            <a:endParaRPr lang="en-AU" sz="2400" dirty="0">
              <a:solidFill>
                <a:srgbClr val="00794E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CAE21D97-0FA2-8F18-7CD1-4D71BB93B0B0}"/>
              </a:ext>
            </a:extLst>
          </p:cNvPr>
          <p:cNvCxnSpPr>
            <a:cxnSpLocks/>
          </p:cNvCxnSpPr>
          <p:nvPr/>
        </p:nvCxnSpPr>
        <p:spPr>
          <a:xfrm>
            <a:off x="11179179" y="27534486"/>
            <a:ext cx="0" cy="2259714"/>
          </a:xfrm>
          <a:prstGeom prst="line">
            <a:avLst/>
          </a:prstGeom>
          <a:ln w="47625">
            <a:solidFill>
              <a:srgbClr val="00794E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85">
            <a:extLst>
              <a:ext uri="{FF2B5EF4-FFF2-40B4-BE49-F238E27FC236}">
                <a16:creationId xmlns:a16="http://schemas.microsoft.com/office/drawing/2014/main" id="{572EFBCC-8342-7381-EDE9-D03ED43DB26A}"/>
              </a:ext>
            </a:extLst>
          </p:cNvPr>
          <p:cNvCxnSpPr>
            <a:cxnSpLocks/>
          </p:cNvCxnSpPr>
          <p:nvPr/>
        </p:nvCxnSpPr>
        <p:spPr>
          <a:xfrm>
            <a:off x="20434695" y="27572377"/>
            <a:ext cx="0" cy="2221823"/>
          </a:xfrm>
          <a:prstGeom prst="line">
            <a:avLst/>
          </a:prstGeom>
          <a:ln w="47625">
            <a:solidFill>
              <a:srgbClr val="00794E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9821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6B24A32A2BC946857D88C17D3558E0" ma:contentTypeVersion="12" ma:contentTypeDescription="Create a new document." ma:contentTypeScope="" ma:versionID="da453b6389c2c8d339de823c4e098782">
  <xsd:schema xmlns:xsd="http://www.w3.org/2001/XMLSchema" xmlns:xs="http://www.w3.org/2001/XMLSchema" xmlns:p="http://schemas.microsoft.com/office/2006/metadata/properties" xmlns:ns2="e2fdec81-af97-4042-ac05-8834be6061bf" xmlns:ns3="eb41bcdc-b1d7-427a-b488-69ce24d9ec7c" targetNamespace="http://schemas.microsoft.com/office/2006/metadata/properties" ma:root="true" ma:fieldsID="14d40196cb602d02ec5d7d0c695017fd" ns2:_="" ns3:_="">
    <xsd:import namespace="e2fdec81-af97-4042-ac05-8834be6061bf"/>
    <xsd:import namespace="eb41bcdc-b1d7-427a-b488-69ce24d9ec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fdec81-af97-4042-ac05-8834be6061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06aaa40-c663-4506-a8f2-94edda6b6d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41bcdc-b1d7-427a-b488-69ce24d9ec7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c514be4-4d06-4f5a-8cbe-e26cd1909c61}" ma:internalName="TaxCatchAll" ma:showField="CatchAllData" ma:web="eb41bcdc-b1d7-427a-b488-69ce24d9ec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41bcdc-b1d7-427a-b488-69ce24d9ec7c" xsi:nil="true"/>
    <lcf76f155ced4ddcb4097134ff3c332f xmlns="e2fdec81-af97-4042-ac05-8834be6061b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1C22F38-154B-4B6E-B59B-C63AC4BD84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fdec81-af97-4042-ac05-8834be6061bf"/>
    <ds:schemaRef ds:uri="eb41bcdc-b1d7-427a-b488-69ce24d9ec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3704FAA-8BB9-44CA-A484-F0D1A66172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CEBE9D-77EF-4E2F-8C24-0F40048BCF21}">
  <ds:schemaRefs>
    <ds:schemaRef ds:uri="http://schemas.microsoft.com/office/2006/metadata/properties"/>
    <ds:schemaRef ds:uri="http://schemas.microsoft.com/office/infopath/2007/PartnerControls"/>
    <ds:schemaRef ds:uri="23711a13-6e86-4b63-9ed4-494e4538edc6"/>
    <ds:schemaRef ds:uri="5ed6c38c-8244-4af6-9139-8fde33146f3c"/>
    <ds:schemaRef ds:uri="eb41bcdc-b1d7-427a-b488-69ce24d9ec7c"/>
    <ds:schemaRef ds:uri="e2fdec81-af97-4042-ac05-8834be6061bf"/>
  </ds:schemaRefs>
</ds:datastoreItem>
</file>

<file path=docMetadata/LabelInfo.xml><?xml version="1.0" encoding="utf-8"?>
<clbl:labelList xmlns:clbl="http://schemas.microsoft.com/office/2020/mipLabelMetadata">
  <clbl:label id="{686f3fda-574e-4a94-abb4-8a294c9a9778}" enabled="1" method="Privileged" siteId="{ac144e41-8001-48f0-9e1c-170716ed06b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1662</TotalTime>
  <Words>299</Words>
  <Application>Microsoft Office PowerPoint</Application>
  <PresentationFormat>Personalizado</PresentationFormat>
  <Paragraphs>25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Century Gothic</vt:lpstr>
      <vt:lpstr>Jost</vt:lpstr>
      <vt:lpstr>Office 2013 - 2022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Enrique Urbina Ricci</dc:creator>
  <cp:lastModifiedBy>Katarina Gluic</cp:lastModifiedBy>
  <cp:revision>29</cp:revision>
  <cp:lastPrinted>2025-07-01T07:18:12Z</cp:lastPrinted>
  <dcterms:created xsi:type="dcterms:W3CDTF">2024-05-08T09:31:57Z</dcterms:created>
  <dcterms:modified xsi:type="dcterms:W3CDTF">2026-03-05T14:42:12Z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HeaderLocations">
    <vt:lpwstr>Tema de Office:3</vt:lpwstr>
  </property>
  <property fmtid="{D5CDD505-2E9C-101B-9397-08002B2CF9AE}" pid="3" name="ClassificationContentMarkingHeaderText">
    <vt:lpwstr>Confidential</vt:lpwstr>
  </property>
  <property fmtid="{D5CDD505-2E9C-101B-9397-08002B2CF9AE}" pid="4" name="MediaServiceImageTags">
    <vt:lpwstr/>
  </property>
  <property fmtid="{D5CDD505-2E9C-101B-9397-08002B2CF9AE}" pid="5" name="ContentTypeId">
    <vt:lpwstr>0x010100786B24A32A2BC946857D88C17D3558E0</vt:lpwstr>
  </property>
</Properties>
</file>